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60" r:id="rId2"/>
    <p:sldId id="265" r:id="rId3"/>
    <p:sldId id="266" r:id="rId4"/>
    <p:sldId id="264"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1C24"/>
    <a:srgbClr val="EC1C24"/>
    <a:srgbClr val="CE404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9CA2066-1D5D-4218-B3B1-2DFC4B107561}" type="datetimeFigureOut">
              <a:rPr lang="en-US" smtClean="0"/>
              <a:t>28/02/2020</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01EAF5B0-C872-48E3-906E-9E05273F0AAD}"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6125543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CA2066-1D5D-4218-B3B1-2DFC4B107561}" type="datetimeFigureOut">
              <a:rPr lang="en-US" smtClean="0"/>
              <a:t>28/02/2020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EAF5B0-C872-48E3-906E-9E05273F0AAD}" type="slidenum">
              <a:rPr lang="en-US" smtClean="0"/>
              <a:t>‹#›</a:t>
            </a:fld>
            <a:endParaRPr lang="en-US"/>
          </a:p>
        </p:txBody>
      </p:sp>
    </p:spTree>
    <p:extLst>
      <p:ext uri="{BB962C8B-B14F-4D97-AF65-F5344CB8AC3E}">
        <p14:creationId xmlns:p14="http://schemas.microsoft.com/office/powerpoint/2010/main" val="2710048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CA2066-1D5D-4218-B3B1-2DFC4B107561}" type="datetimeFigureOut">
              <a:rPr lang="en-US" smtClean="0"/>
              <a:t>28/02/2020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EAF5B0-C872-48E3-906E-9E05273F0AAD}" type="slidenum">
              <a:rPr lang="en-US" smtClean="0"/>
              <a:t>‹#›</a:t>
            </a:fld>
            <a:endParaRPr lang="en-US"/>
          </a:p>
        </p:txBody>
      </p:sp>
    </p:spTree>
    <p:extLst>
      <p:ext uri="{BB962C8B-B14F-4D97-AF65-F5344CB8AC3E}">
        <p14:creationId xmlns:p14="http://schemas.microsoft.com/office/powerpoint/2010/main" val="3413329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9CA2066-1D5D-4218-B3B1-2DFC4B107561}" type="datetimeFigureOut">
              <a:rPr lang="en-US" smtClean="0"/>
              <a:t>28/02/2020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EAF5B0-C872-48E3-906E-9E05273F0AAD}" type="slidenum">
              <a:rPr lang="en-US" smtClean="0"/>
              <a:t>‹#›</a:t>
            </a:fld>
            <a:endParaRPr lang="en-US"/>
          </a:p>
        </p:txBody>
      </p:sp>
    </p:spTree>
    <p:extLst>
      <p:ext uri="{BB962C8B-B14F-4D97-AF65-F5344CB8AC3E}">
        <p14:creationId xmlns:p14="http://schemas.microsoft.com/office/powerpoint/2010/main" val="4093365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9CA2066-1D5D-4218-B3B1-2DFC4B107561}" type="datetimeFigureOut">
              <a:rPr lang="en-US" smtClean="0"/>
              <a:t>28/02/2020</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01EAF5B0-C872-48E3-906E-9E05273F0AAD}"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49460617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9CA2066-1D5D-4218-B3B1-2DFC4B107561}" type="datetimeFigureOut">
              <a:rPr lang="en-US" smtClean="0"/>
              <a:t>28/02/2020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EAF5B0-C872-48E3-906E-9E05273F0AAD}" type="slidenum">
              <a:rPr lang="en-US" smtClean="0"/>
              <a:t>‹#›</a:t>
            </a:fld>
            <a:endParaRPr lang="en-US"/>
          </a:p>
        </p:txBody>
      </p:sp>
    </p:spTree>
    <p:extLst>
      <p:ext uri="{BB962C8B-B14F-4D97-AF65-F5344CB8AC3E}">
        <p14:creationId xmlns:p14="http://schemas.microsoft.com/office/powerpoint/2010/main" val="607584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CA2066-1D5D-4218-B3B1-2DFC4B107561}" type="datetimeFigureOut">
              <a:rPr lang="en-US" smtClean="0"/>
              <a:t>28/02/2020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EAF5B0-C872-48E3-906E-9E05273F0AAD}" type="slidenum">
              <a:rPr lang="en-US" smtClean="0"/>
              <a:t>‹#›</a:t>
            </a:fld>
            <a:endParaRPr lang="en-US"/>
          </a:p>
        </p:txBody>
      </p:sp>
    </p:spTree>
    <p:extLst>
      <p:ext uri="{BB962C8B-B14F-4D97-AF65-F5344CB8AC3E}">
        <p14:creationId xmlns:p14="http://schemas.microsoft.com/office/powerpoint/2010/main" val="25959860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9CA2066-1D5D-4218-B3B1-2DFC4B107561}" type="datetimeFigureOut">
              <a:rPr lang="en-US" smtClean="0"/>
              <a:t>28/02/2020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EAF5B0-C872-48E3-906E-9E05273F0AAD}" type="slidenum">
              <a:rPr lang="en-US" smtClean="0"/>
              <a:t>‹#›</a:t>
            </a:fld>
            <a:endParaRPr lang="en-US"/>
          </a:p>
        </p:txBody>
      </p:sp>
    </p:spTree>
    <p:extLst>
      <p:ext uri="{BB962C8B-B14F-4D97-AF65-F5344CB8AC3E}">
        <p14:creationId xmlns:p14="http://schemas.microsoft.com/office/powerpoint/2010/main" val="1376589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CA2066-1D5D-4218-B3B1-2DFC4B107561}" type="datetimeFigureOut">
              <a:rPr lang="en-US" smtClean="0"/>
              <a:t>28/02/2020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EAF5B0-C872-48E3-906E-9E05273F0AAD}" type="slidenum">
              <a:rPr lang="en-US" smtClean="0"/>
              <a:t>‹#›</a:t>
            </a:fld>
            <a:endParaRPr lang="en-US"/>
          </a:p>
        </p:txBody>
      </p:sp>
    </p:spTree>
    <p:extLst>
      <p:ext uri="{BB962C8B-B14F-4D97-AF65-F5344CB8AC3E}">
        <p14:creationId xmlns:p14="http://schemas.microsoft.com/office/powerpoint/2010/main" val="3131138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9CA2066-1D5D-4218-B3B1-2DFC4B107561}" type="datetimeFigureOut">
              <a:rPr lang="en-US" smtClean="0"/>
              <a:t>28/02/2020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01EAF5B0-C872-48E3-906E-9E05273F0AAD}"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19453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9CA2066-1D5D-4218-B3B1-2DFC4B107561}" type="datetimeFigureOut">
              <a:rPr lang="en-US" smtClean="0"/>
              <a:t>28/02/2020</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01EAF5B0-C872-48E3-906E-9E05273F0AAD}"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377465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9CA2066-1D5D-4218-B3B1-2DFC4B107561}" type="datetimeFigureOut">
              <a:rPr lang="en-US" smtClean="0"/>
              <a:t>28/02/2020</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01EAF5B0-C872-48E3-906E-9E05273F0AAD}"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6457701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5" name="Picture 4" descr="A close up of a sign&#10;&#10;Description automatically generated">
            <a:extLst>
              <a:ext uri="{FF2B5EF4-FFF2-40B4-BE49-F238E27FC236}">
                <a16:creationId xmlns:a16="http://schemas.microsoft.com/office/drawing/2014/main" id="{ECD6DE31-790B-41F5-BD14-1FBD28B160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45432" y="1298714"/>
            <a:ext cx="3501136" cy="1391478"/>
          </a:xfrm>
          <a:prstGeom prst="rect">
            <a:avLst/>
          </a:prstGeom>
        </p:spPr>
      </p:pic>
      <p:sp>
        <p:nvSpPr>
          <p:cNvPr id="2" name="TextBox 1">
            <a:extLst>
              <a:ext uri="{FF2B5EF4-FFF2-40B4-BE49-F238E27FC236}">
                <a16:creationId xmlns:a16="http://schemas.microsoft.com/office/drawing/2014/main" id="{9E84B66B-FBA1-4242-8F53-75848866B7DA}"/>
              </a:ext>
            </a:extLst>
          </p:cNvPr>
          <p:cNvSpPr txBox="1"/>
          <p:nvPr/>
        </p:nvSpPr>
        <p:spPr>
          <a:xfrm>
            <a:off x="1155384" y="3198167"/>
            <a:ext cx="9881231" cy="461665"/>
          </a:xfrm>
          <a:prstGeom prst="rect">
            <a:avLst/>
          </a:prstGeom>
          <a:noFill/>
        </p:spPr>
        <p:txBody>
          <a:bodyPr wrap="none" rtlCol="0">
            <a:spAutoFit/>
          </a:bodyPr>
          <a:lstStyle/>
          <a:p>
            <a:r>
              <a:rPr lang="en-US" sz="2400" dirty="0">
                <a:solidFill>
                  <a:srgbClr val="EC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Bachelor of Mass Communication (Hons) (Digital Media Production)</a:t>
            </a:r>
          </a:p>
        </p:txBody>
      </p:sp>
    </p:spTree>
    <p:extLst>
      <p:ext uri="{BB962C8B-B14F-4D97-AF65-F5344CB8AC3E}">
        <p14:creationId xmlns:p14="http://schemas.microsoft.com/office/powerpoint/2010/main" val="1449535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5" name="Picture 4" descr="A close up of a sign&#10;&#10;Description automatically generated">
            <a:extLst>
              <a:ext uri="{FF2B5EF4-FFF2-40B4-BE49-F238E27FC236}">
                <a16:creationId xmlns:a16="http://schemas.microsoft.com/office/drawing/2014/main" id="{ECD6DE31-790B-41F5-BD14-1FBD28B160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901956" cy="755906"/>
          </a:xfrm>
          <a:prstGeom prst="rect">
            <a:avLst/>
          </a:prstGeom>
        </p:spPr>
      </p:pic>
      <p:sp>
        <p:nvSpPr>
          <p:cNvPr id="2" name="TextBox 1">
            <a:extLst>
              <a:ext uri="{FF2B5EF4-FFF2-40B4-BE49-F238E27FC236}">
                <a16:creationId xmlns:a16="http://schemas.microsoft.com/office/drawing/2014/main" id="{46FCD318-7E7A-4F89-9B9A-BF9357594693}"/>
              </a:ext>
            </a:extLst>
          </p:cNvPr>
          <p:cNvSpPr txBox="1"/>
          <p:nvPr/>
        </p:nvSpPr>
        <p:spPr>
          <a:xfrm>
            <a:off x="1265851" y="1166191"/>
            <a:ext cx="9650678" cy="5201424"/>
          </a:xfrm>
          <a:prstGeom prst="rect">
            <a:avLst/>
          </a:prstGeom>
          <a:noFill/>
        </p:spPr>
        <p:txBody>
          <a:bodyPr wrap="square" rtlCol="0">
            <a:spAutoFit/>
          </a:bodyPr>
          <a:lstStyle/>
          <a:p>
            <a:r>
              <a:rPr lang="en-MY" sz="2400" b="1" u="sng"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Nomination for Visiting Appointee</a:t>
            </a:r>
          </a:p>
          <a:p>
            <a:endParaRPr lang="en-MY" sz="2400" b="1" u="sng"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endParaRPr>
          </a:p>
          <a:p>
            <a:endParaRPr lang="en-MY" sz="2400" b="1" u="sng"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endParaRPr>
          </a:p>
          <a:p>
            <a:endParaRPr lang="en-MY" sz="2400" b="1" u="sng"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endParaRPr>
          </a:p>
          <a:p>
            <a:endParaRPr lang="en-MY" sz="2400" b="1" u="sng"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endParaRPr>
          </a:p>
          <a:p>
            <a:endParaRPr lang="en-MY" sz="2400" b="1" u="sng"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endParaRPr>
          </a:p>
          <a:p>
            <a:endParaRPr lang="en-MY" sz="2400" b="1" u="sng"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endParaRPr>
          </a:p>
          <a:p>
            <a:endParaRPr lang="en-MY" sz="2400" b="1" u="sng"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endParaRPr>
          </a:p>
          <a:p>
            <a:pPr algn="ctr"/>
            <a:endParaRPr lang="en-MY" sz="2400" b="1" u="sng"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endParaRPr>
          </a:p>
          <a:p>
            <a:pPr algn="ctr"/>
            <a:r>
              <a:rPr lang="en-MY" sz="2000" b="1"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Professor Lu Bin</a:t>
            </a:r>
          </a:p>
          <a:p>
            <a:pPr algn="ctr"/>
            <a:r>
              <a:rPr lang="en-MY" sz="2000" b="1"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Dean of the Department of Media Management</a:t>
            </a:r>
          </a:p>
          <a:p>
            <a:pPr algn="ctr"/>
            <a:r>
              <a:rPr lang="en-MY" sz="2000" b="1"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Beijing Film Academy Modern Creative Media College (BFA-MCMC)</a:t>
            </a:r>
          </a:p>
          <a:p>
            <a:pPr algn="ctr"/>
            <a:r>
              <a:rPr lang="en-MY" sz="3200" b="1"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1</a:t>
            </a:r>
            <a:r>
              <a:rPr lang="en-MY" sz="2800" b="1" baseline="30000"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st</a:t>
            </a:r>
            <a:r>
              <a:rPr lang="en-MY" sz="2000" b="1"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 June </a:t>
            </a:r>
            <a:r>
              <a:rPr lang="en-MY" sz="2800" b="1"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2020</a:t>
            </a:r>
            <a:r>
              <a:rPr lang="en-MY" sz="2000" b="1"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 – </a:t>
            </a:r>
            <a:r>
              <a:rPr lang="en-MY" sz="3200" b="1"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31</a:t>
            </a:r>
            <a:r>
              <a:rPr lang="en-MY" sz="2800" b="1" baseline="30000"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st</a:t>
            </a:r>
            <a:r>
              <a:rPr lang="en-MY" sz="2000" b="1"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 May </a:t>
            </a:r>
            <a:r>
              <a:rPr lang="en-MY" sz="2800" b="1"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2021</a:t>
            </a:r>
            <a:endParaRPr lang="en-MY" sz="2000" b="1"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endParaRPr>
          </a:p>
          <a:p>
            <a:endParaRPr lang="en-MY" sz="2400" b="1" u="sng"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endParaRPr>
          </a:p>
        </p:txBody>
      </p:sp>
      <p:pic>
        <p:nvPicPr>
          <p:cNvPr id="4" name="Picture 3" descr="A person wearing a suit and tie smiling at the camera&#10;&#10;Description automatically generated">
            <a:extLst>
              <a:ext uri="{FF2B5EF4-FFF2-40B4-BE49-F238E27FC236}">
                <a16:creationId xmlns:a16="http://schemas.microsoft.com/office/drawing/2014/main" id="{2B663E44-4B7E-434F-8239-4D5C17A4E3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1462" y="1677910"/>
            <a:ext cx="1969076" cy="2788072"/>
          </a:xfrm>
          <a:prstGeom prst="rect">
            <a:avLst/>
          </a:prstGeom>
        </p:spPr>
      </p:pic>
    </p:spTree>
    <p:extLst>
      <p:ext uri="{BB962C8B-B14F-4D97-AF65-F5344CB8AC3E}">
        <p14:creationId xmlns:p14="http://schemas.microsoft.com/office/powerpoint/2010/main" val="732767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5" name="Picture 4" descr="A close up of a sign&#10;&#10;Description automatically generated">
            <a:extLst>
              <a:ext uri="{FF2B5EF4-FFF2-40B4-BE49-F238E27FC236}">
                <a16:creationId xmlns:a16="http://schemas.microsoft.com/office/drawing/2014/main" id="{ECD6DE31-790B-41F5-BD14-1FBD28B160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901956" cy="755906"/>
          </a:xfrm>
          <a:prstGeom prst="rect">
            <a:avLst/>
          </a:prstGeom>
        </p:spPr>
      </p:pic>
      <p:sp>
        <p:nvSpPr>
          <p:cNvPr id="2" name="TextBox 1">
            <a:extLst>
              <a:ext uri="{FF2B5EF4-FFF2-40B4-BE49-F238E27FC236}">
                <a16:creationId xmlns:a16="http://schemas.microsoft.com/office/drawing/2014/main" id="{46FCD318-7E7A-4F89-9B9A-BF9357594693}"/>
              </a:ext>
            </a:extLst>
          </p:cNvPr>
          <p:cNvSpPr txBox="1"/>
          <p:nvPr/>
        </p:nvSpPr>
        <p:spPr>
          <a:xfrm>
            <a:off x="1302807" y="1413063"/>
            <a:ext cx="9586385" cy="4247317"/>
          </a:xfrm>
          <a:prstGeom prst="rect">
            <a:avLst/>
          </a:prstGeom>
          <a:noFill/>
        </p:spPr>
        <p:txBody>
          <a:bodyPr wrap="square" rtlCol="0">
            <a:spAutoFit/>
          </a:bodyPr>
          <a:lstStyle/>
          <a:p>
            <a:pPr marL="285750" indent="-285750">
              <a:buFont typeface="Arial" panose="020B0604020202020204" pitchFamily="34" charset="0"/>
              <a:buChar char="•"/>
            </a:pPr>
            <a:r>
              <a:rPr lang="en-MY" dirty="0">
                <a:solidFill>
                  <a:srgbClr val="EC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Published over a dozen books, including the very honourable </a:t>
            </a:r>
            <a:r>
              <a:rPr lang="en-MY" i="1" dirty="0">
                <a:solidFill>
                  <a:srgbClr val="EC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“China Animation Industry Annual Report”.</a:t>
            </a:r>
            <a:r>
              <a:rPr lang="en-MY" dirty="0">
                <a:solidFill>
                  <a:srgbClr val="EC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 </a:t>
            </a:r>
          </a:p>
          <a:p>
            <a:pPr marL="285750" indent="-285750">
              <a:buFont typeface="Arial" panose="020B0604020202020204" pitchFamily="34" charset="0"/>
              <a:buChar char="•"/>
            </a:pPr>
            <a:endParaRPr lang="en-MY" dirty="0">
              <a:solidFill>
                <a:srgbClr val="EC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endParaRPr>
          </a:p>
          <a:p>
            <a:pPr marL="285750" indent="-285750">
              <a:buFont typeface="Arial" panose="020B0604020202020204" pitchFamily="34" charset="0"/>
              <a:buChar char="•"/>
            </a:pPr>
            <a:r>
              <a:rPr lang="en-MY" dirty="0">
                <a:solidFill>
                  <a:srgbClr val="EC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Editor-in-Chief for the equally important</a:t>
            </a:r>
            <a:r>
              <a:rPr lang="en-MY" i="1" dirty="0">
                <a:solidFill>
                  <a:srgbClr val="EC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 “Blue Book of Film: Report on the Development of the Global Film Industry”</a:t>
            </a:r>
            <a:r>
              <a:rPr lang="en-MY" dirty="0">
                <a:solidFill>
                  <a:srgbClr val="EC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 China’s leading road map for the film industry.</a:t>
            </a:r>
            <a:endParaRPr lang="en-US" dirty="0">
              <a:solidFill>
                <a:srgbClr val="EC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endParaRPr>
          </a:p>
          <a:p>
            <a:pPr marL="285750" indent="-285750">
              <a:buFont typeface="Arial" panose="020B0604020202020204" pitchFamily="34" charset="0"/>
              <a:buChar char="•"/>
            </a:pPr>
            <a:r>
              <a:rPr lang="en-MY" dirty="0">
                <a:solidFill>
                  <a:srgbClr val="EC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 </a:t>
            </a:r>
            <a:endParaRPr lang="en-US" dirty="0">
              <a:solidFill>
                <a:srgbClr val="EC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endParaRPr>
          </a:p>
          <a:p>
            <a:pPr marL="285750" indent="-285750">
              <a:buFont typeface="Arial" panose="020B0604020202020204" pitchFamily="34" charset="0"/>
              <a:buChar char="•"/>
            </a:pPr>
            <a:r>
              <a:rPr lang="en-MY" dirty="0">
                <a:solidFill>
                  <a:srgbClr val="EC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Heavily involved in the Chinese film industry, producing a string of films, TV shows, as well as animated cartoons. He has won international awards for his works, including the Best Cartoon Award at the prestigious Cannes TV Festival in France.</a:t>
            </a:r>
            <a:endParaRPr lang="en-US" dirty="0">
              <a:solidFill>
                <a:srgbClr val="EC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endParaRPr>
          </a:p>
          <a:p>
            <a:pPr marL="285750" indent="-285750">
              <a:buFont typeface="Arial" panose="020B0604020202020204" pitchFamily="34" charset="0"/>
              <a:buChar char="•"/>
            </a:pPr>
            <a:r>
              <a:rPr lang="en-MY" dirty="0">
                <a:solidFill>
                  <a:srgbClr val="EC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 </a:t>
            </a:r>
            <a:endParaRPr lang="en-US" dirty="0">
              <a:solidFill>
                <a:srgbClr val="EC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endParaRPr>
          </a:p>
          <a:p>
            <a:pPr marL="285750" indent="-285750">
              <a:buFont typeface="Arial" panose="020B0604020202020204" pitchFamily="34" charset="0"/>
              <a:buChar char="•"/>
            </a:pPr>
            <a:r>
              <a:rPr lang="en-MY" dirty="0">
                <a:solidFill>
                  <a:srgbClr val="EC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Held many important positions, such as Chairman of Kunlun International (Beijing) Film and Television Co. Ltd., and the Expert Advisor of UNESCO Creative Network City Qingdao: City of Film.</a:t>
            </a:r>
            <a:endParaRPr lang="en-US" dirty="0">
              <a:solidFill>
                <a:srgbClr val="EC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endParaRPr>
          </a:p>
          <a:p>
            <a:r>
              <a:rPr lang="en-MY" dirty="0">
                <a:solidFill>
                  <a:srgbClr val="EC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 </a:t>
            </a:r>
            <a:endParaRPr lang="en-US" dirty="0">
              <a:solidFill>
                <a:srgbClr val="EC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433582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5" name="Picture 4" descr="A close up of a sign&#10;&#10;Description automatically generated">
            <a:extLst>
              <a:ext uri="{FF2B5EF4-FFF2-40B4-BE49-F238E27FC236}">
                <a16:creationId xmlns:a16="http://schemas.microsoft.com/office/drawing/2014/main" id="{ECD6DE31-790B-41F5-BD14-1FBD28B160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901956" cy="755906"/>
          </a:xfrm>
          <a:prstGeom prst="rect">
            <a:avLst/>
          </a:prstGeom>
        </p:spPr>
      </p:pic>
      <p:sp>
        <p:nvSpPr>
          <p:cNvPr id="3" name="TextBox 2">
            <a:extLst>
              <a:ext uri="{FF2B5EF4-FFF2-40B4-BE49-F238E27FC236}">
                <a16:creationId xmlns:a16="http://schemas.microsoft.com/office/drawing/2014/main" id="{CB327A66-D1B0-4EE3-84C1-84B2DA54B82D}"/>
              </a:ext>
            </a:extLst>
          </p:cNvPr>
          <p:cNvSpPr txBox="1"/>
          <p:nvPr/>
        </p:nvSpPr>
        <p:spPr>
          <a:xfrm>
            <a:off x="1371600" y="1086678"/>
            <a:ext cx="3130985" cy="1323439"/>
          </a:xfrm>
          <a:prstGeom prst="rect">
            <a:avLst/>
          </a:prstGeom>
          <a:noFill/>
        </p:spPr>
        <p:txBody>
          <a:bodyPr wrap="none" rtlCol="0">
            <a:spAutoFit/>
          </a:bodyPr>
          <a:lstStyle/>
          <a:p>
            <a:r>
              <a:rPr lang="en-MY" sz="3200" b="1" u="sng"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5</a:t>
            </a:r>
            <a:r>
              <a:rPr lang="en-MY" sz="2400" b="1" u="sng"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rPr>
              <a:t>-Day Visit Schedule</a:t>
            </a:r>
          </a:p>
          <a:p>
            <a:endParaRPr lang="en-US" sz="2400" b="1"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endParaRPr>
          </a:p>
          <a:p>
            <a:endParaRPr lang="en-MY" sz="2400" dirty="0">
              <a:solidFill>
                <a:srgbClr val="EE1C24"/>
              </a:solidFill>
              <a:effectLst>
                <a:outerShdw blurRad="50800" dist="38100" dir="2700000" algn="tl" rotWithShape="0">
                  <a:prstClr val="black">
                    <a:alpha val="40000"/>
                  </a:prstClr>
                </a:outerShdw>
              </a:effectLst>
              <a:latin typeface="Aharoni" panose="02010803020104030203" pitchFamily="2" charset="-79"/>
              <a:cs typeface="Aharoni" panose="02010803020104030203" pitchFamily="2" charset="-79"/>
            </a:endParaRPr>
          </a:p>
        </p:txBody>
      </p:sp>
      <p:graphicFrame>
        <p:nvGraphicFramePr>
          <p:cNvPr id="2" name="Table 3">
            <a:extLst>
              <a:ext uri="{FF2B5EF4-FFF2-40B4-BE49-F238E27FC236}">
                <a16:creationId xmlns:a16="http://schemas.microsoft.com/office/drawing/2014/main" id="{B3610950-9821-4B12-8B28-9782EF0B7823}"/>
              </a:ext>
            </a:extLst>
          </p:cNvPr>
          <p:cNvGraphicFramePr>
            <a:graphicFrameLocks noGrp="1"/>
          </p:cNvGraphicFramePr>
          <p:nvPr>
            <p:extLst>
              <p:ext uri="{D42A27DB-BD31-4B8C-83A1-F6EECF244321}">
                <p14:modId xmlns:p14="http://schemas.microsoft.com/office/powerpoint/2010/main" val="888541690"/>
              </p:ext>
            </p:extLst>
          </p:nvPr>
        </p:nvGraphicFramePr>
        <p:xfrm>
          <a:off x="2200940" y="1624981"/>
          <a:ext cx="8619460" cy="3967090"/>
        </p:xfrm>
        <a:graphic>
          <a:graphicData uri="http://schemas.openxmlformats.org/drawingml/2006/table">
            <a:tbl>
              <a:tblPr firstRow="1" bandRow="1">
                <a:tableStyleId>{93296810-A885-4BE3-A3E7-6D5BEEA58F35}</a:tableStyleId>
              </a:tblPr>
              <a:tblGrid>
                <a:gridCol w="1723892">
                  <a:extLst>
                    <a:ext uri="{9D8B030D-6E8A-4147-A177-3AD203B41FA5}">
                      <a16:colId xmlns:a16="http://schemas.microsoft.com/office/drawing/2014/main" val="3331029974"/>
                    </a:ext>
                  </a:extLst>
                </a:gridCol>
                <a:gridCol w="1723892">
                  <a:extLst>
                    <a:ext uri="{9D8B030D-6E8A-4147-A177-3AD203B41FA5}">
                      <a16:colId xmlns:a16="http://schemas.microsoft.com/office/drawing/2014/main" val="1694654026"/>
                    </a:ext>
                  </a:extLst>
                </a:gridCol>
                <a:gridCol w="1723892">
                  <a:extLst>
                    <a:ext uri="{9D8B030D-6E8A-4147-A177-3AD203B41FA5}">
                      <a16:colId xmlns:a16="http://schemas.microsoft.com/office/drawing/2014/main" val="1899423228"/>
                    </a:ext>
                  </a:extLst>
                </a:gridCol>
                <a:gridCol w="1723892">
                  <a:extLst>
                    <a:ext uri="{9D8B030D-6E8A-4147-A177-3AD203B41FA5}">
                      <a16:colId xmlns:a16="http://schemas.microsoft.com/office/drawing/2014/main" val="3593380852"/>
                    </a:ext>
                  </a:extLst>
                </a:gridCol>
                <a:gridCol w="1723892">
                  <a:extLst>
                    <a:ext uri="{9D8B030D-6E8A-4147-A177-3AD203B41FA5}">
                      <a16:colId xmlns:a16="http://schemas.microsoft.com/office/drawing/2014/main" val="1060903385"/>
                    </a:ext>
                  </a:extLst>
                </a:gridCol>
              </a:tblGrid>
              <a:tr h="586430">
                <a:tc>
                  <a:txBody>
                    <a:bodyPr/>
                    <a:lstStyle/>
                    <a:p>
                      <a:pPr algn="ctr"/>
                      <a:r>
                        <a:rPr lang="en-US" sz="1200" dirty="0">
                          <a:latin typeface="Aharoni" panose="02010803020104030203" pitchFamily="2" charset="-79"/>
                          <a:cs typeface="Aharoni" panose="02010803020104030203" pitchFamily="2" charset="-79"/>
                        </a:rPr>
                        <a:t>MONDAY</a:t>
                      </a:r>
                    </a:p>
                  </a:txBody>
                  <a:tcPr>
                    <a:solidFill>
                      <a:schemeClr val="accent6">
                        <a:lumMod val="75000"/>
                      </a:schemeClr>
                    </a:solidFill>
                  </a:tcPr>
                </a:tc>
                <a:tc>
                  <a:txBody>
                    <a:bodyPr/>
                    <a:lstStyle/>
                    <a:p>
                      <a:pPr algn="ctr"/>
                      <a:r>
                        <a:rPr lang="en-US" sz="1200" dirty="0">
                          <a:latin typeface="Aharoni" panose="02010803020104030203" pitchFamily="2" charset="-79"/>
                          <a:cs typeface="Aharoni" panose="02010803020104030203" pitchFamily="2" charset="-79"/>
                        </a:rPr>
                        <a:t>TUESDAY</a:t>
                      </a:r>
                    </a:p>
                  </a:txBody>
                  <a:tcPr>
                    <a:solidFill>
                      <a:schemeClr val="accent6">
                        <a:lumMod val="75000"/>
                      </a:schemeClr>
                    </a:solidFill>
                  </a:tcPr>
                </a:tc>
                <a:tc>
                  <a:txBody>
                    <a:bodyPr/>
                    <a:lstStyle/>
                    <a:p>
                      <a:pPr algn="ctr"/>
                      <a:r>
                        <a:rPr lang="en-US" sz="1200" dirty="0">
                          <a:latin typeface="Aharoni" panose="02010803020104030203" pitchFamily="2" charset="-79"/>
                          <a:cs typeface="Aharoni" panose="02010803020104030203" pitchFamily="2" charset="-79"/>
                        </a:rPr>
                        <a:t>WEDNESDAY</a:t>
                      </a:r>
                    </a:p>
                  </a:txBody>
                  <a:tcPr>
                    <a:solidFill>
                      <a:schemeClr val="accent6">
                        <a:lumMod val="75000"/>
                      </a:schemeClr>
                    </a:solidFill>
                  </a:tcPr>
                </a:tc>
                <a:tc>
                  <a:txBody>
                    <a:bodyPr/>
                    <a:lstStyle/>
                    <a:p>
                      <a:pPr algn="ctr"/>
                      <a:r>
                        <a:rPr lang="en-US" sz="1200" dirty="0">
                          <a:latin typeface="Aharoni" panose="02010803020104030203" pitchFamily="2" charset="-79"/>
                          <a:cs typeface="Aharoni" panose="02010803020104030203" pitchFamily="2" charset="-79"/>
                        </a:rPr>
                        <a:t>THURSDAY</a:t>
                      </a:r>
                    </a:p>
                  </a:txBody>
                  <a:tcPr>
                    <a:solidFill>
                      <a:schemeClr val="accent6">
                        <a:lumMod val="75000"/>
                      </a:schemeClr>
                    </a:solidFill>
                  </a:tcPr>
                </a:tc>
                <a:tc>
                  <a:txBody>
                    <a:bodyPr/>
                    <a:lstStyle/>
                    <a:p>
                      <a:pPr algn="ctr"/>
                      <a:r>
                        <a:rPr lang="en-US" sz="1200" dirty="0">
                          <a:latin typeface="Aharoni" panose="02010803020104030203" pitchFamily="2" charset="-79"/>
                          <a:cs typeface="Aharoni" panose="02010803020104030203" pitchFamily="2" charset="-79"/>
                        </a:rPr>
                        <a:t>FRIDAY</a:t>
                      </a:r>
                    </a:p>
                  </a:txBody>
                  <a:tcPr>
                    <a:solidFill>
                      <a:schemeClr val="accent6">
                        <a:lumMod val="75000"/>
                      </a:schemeClr>
                    </a:solidFill>
                  </a:tcPr>
                </a:tc>
                <a:extLst>
                  <a:ext uri="{0D108BD9-81ED-4DB2-BD59-A6C34878D82A}">
                    <a16:rowId xmlns:a16="http://schemas.microsoft.com/office/drawing/2014/main" val="1400325344"/>
                  </a:ext>
                </a:extLst>
              </a:tr>
              <a:tr h="1880148">
                <a:tc>
                  <a:txBody>
                    <a:bodyPr/>
                    <a:lstStyle/>
                    <a:p>
                      <a:pPr algn="ctr"/>
                      <a:r>
                        <a:rPr lang="en-US" sz="1200" dirty="0">
                          <a:latin typeface="Aharoni" panose="02010803020104030203" pitchFamily="2" charset="-79"/>
                          <a:cs typeface="Aharoni" panose="02010803020104030203" pitchFamily="2" charset="-79"/>
                        </a:rPr>
                        <a:t>Guest lecture: Professional Media Workshop – “Producing</a:t>
                      </a:r>
                      <a:r>
                        <a:rPr lang="en-US" sz="1600" dirty="0">
                          <a:latin typeface="Aharoni" panose="02010803020104030203" pitchFamily="2" charset="-79"/>
                          <a:cs typeface="Aharoni" panose="02010803020104030203" pitchFamily="2" charset="-79"/>
                        </a:rPr>
                        <a:t> 101:</a:t>
                      </a:r>
                      <a:r>
                        <a:rPr lang="en-US" sz="1200" dirty="0">
                          <a:latin typeface="Aharoni" panose="02010803020104030203" pitchFamily="2" charset="-79"/>
                          <a:cs typeface="Aharoni" panose="02010803020104030203" pitchFamily="2" charset="-79"/>
                        </a:rPr>
                        <a:t> Dealing with Egos on Set”</a:t>
                      </a:r>
                    </a:p>
                  </a:txBody>
                  <a:tcPr>
                    <a:solidFill>
                      <a:schemeClr val="accent6">
                        <a:lumMod val="60000"/>
                        <a:lumOff val="40000"/>
                      </a:schemeClr>
                    </a:solidFill>
                  </a:tcPr>
                </a:tc>
                <a:tc>
                  <a:txBody>
                    <a:bodyPr/>
                    <a:lstStyle/>
                    <a:p>
                      <a:pPr algn="ctr"/>
                      <a:r>
                        <a:rPr lang="en-US" sz="1200" dirty="0">
                          <a:latin typeface="Aharoni" panose="02010803020104030203" pitchFamily="2" charset="-79"/>
                          <a:cs typeface="Aharoni" panose="02010803020104030203" pitchFamily="2" charset="-79"/>
                        </a:rPr>
                        <a:t>Guest lecture: </a:t>
                      </a:r>
                    </a:p>
                    <a:p>
                      <a:pPr algn="ctr"/>
                      <a:r>
                        <a:rPr lang="en-US" sz="1200" dirty="0">
                          <a:latin typeface="Aharoni" panose="02010803020104030203" pitchFamily="2" charset="-79"/>
                          <a:cs typeface="Aharoni" panose="02010803020104030203" pitchFamily="2" charset="-79"/>
                        </a:rPr>
                        <a:t>Digital Animation &amp; Compositing – “When Film and Gaming Meet: The Next Digital Age”</a:t>
                      </a:r>
                    </a:p>
                  </a:txBody>
                  <a:tcPr>
                    <a:solidFill>
                      <a:schemeClr val="accent6">
                        <a:lumMod val="60000"/>
                        <a:lumOff val="40000"/>
                      </a:schemeClr>
                    </a:solidFill>
                  </a:tcPr>
                </a:tc>
                <a:tc>
                  <a:txBody>
                    <a:bodyPr/>
                    <a:lstStyle/>
                    <a:p>
                      <a:pPr algn="ctr"/>
                      <a:r>
                        <a:rPr lang="en-US" sz="1200" dirty="0">
                          <a:latin typeface="Aharoni" panose="02010803020104030203" pitchFamily="2" charset="-79"/>
                          <a:cs typeface="Aharoni" panose="02010803020104030203" pitchFamily="2" charset="-79"/>
                        </a:rPr>
                        <a:t>Guest lecture: </a:t>
                      </a:r>
                    </a:p>
                    <a:p>
                      <a:pPr algn="ctr"/>
                      <a:r>
                        <a:rPr lang="en-US" sz="1200" dirty="0">
                          <a:latin typeface="Aharoni" panose="02010803020104030203" pitchFamily="2" charset="-79"/>
                          <a:cs typeface="Aharoni" panose="02010803020104030203" pitchFamily="2" charset="-79"/>
                        </a:rPr>
                        <a:t>Digital Storytelling &amp; Production – “ Style over Substance: Does Story Still Reign Supreme in Modern Filmmaking?”</a:t>
                      </a:r>
                    </a:p>
                  </a:txBody>
                  <a:tcPr>
                    <a:solidFill>
                      <a:schemeClr val="accent6">
                        <a:lumMod val="60000"/>
                        <a:lumOff val="40000"/>
                      </a:schemeClr>
                    </a:solidFill>
                  </a:tcPr>
                </a:tc>
                <a:tc>
                  <a:txBody>
                    <a:bodyPr/>
                    <a:lstStyle/>
                    <a:p>
                      <a:pPr algn="ctr"/>
                      <a:r>
                        <a:rPr lang="en-US" sz="1200" dirty="0">
                          <a:latin typeface="Aharoni" panose="02010803020104030203" pitchFamily="2" charset="-79"/>
                          <a:cs typeface="Aharoni" panose="02010803020104030203" pitchFamily="2" charset="-79"/>
                        </a:rPr>
                        <a:t>Guest lecture: </a:t>
                      </a:r>
                    </a:p>
                    <a:p>
                      <a:pPr algn="ctr"/>
                      <a:r>
                        <a:rPr lang="en-US" sz="1200" dirty="0">
                          <a:latin typeface="Aharoni" panose="02010803020104030203" pitchFamily="2" charset="-79"/>
                          <a:cs typeface="Aharoni" panose="02010803020104030203" pitchFamily="2" charset="-79"/>
                        </a:rPr>
                        <a:t>Asian Cinema – “The Art of Producing: Asian Film Industry </a:t>
                      </a:r>
                      <a:r>
                        <a:rPr lang="en-US" sz="1600" dirty="0">
                          <a:latin typeface="Aharoni" panose="02010803020104030203" pitchFamily="2" charset="-79"/>
                          <a:cs typeface="Aharoni" panose="02010803020104030203" pitchFamily="2" charset="-79"/>
                        </a:rPr>
                        <a:t>2020</a:t>
                      </a:r>
                      <a:r>
                        <a:rPr lang="en-US" sz="1200" dirty="0">
                          <a:latin typeface="Aharoni" panose="02010803020104030203" pitchFamily="2" charset="-79"/>
                          <a:cs typeface="Aharoni" panose="02010803020104030203" pitchFamily="2" charset="-79"/>
                        </a:rPr>
                        <a:t>”</a:t>
                      </a:r>
                    </a:p>
                  </a:txBody>
                  <a:tcPr>
                    <a:solidFill>
                      <a:schemeClr val="accent6">
                        <a:lumMod val="60000"/>
                        <a:lumOff val="40000"/>
                      </a:schemeClr>
                    </a:solidFill>
                  </a:tcPr>
                </a:tc>
                <a:tc>
                  <a:txBody>
                    <a:bodyPr/>
                    <a:lstStyle/>
                    <a:p>
                      <a:pPr algn="ctr"/>
                      <a:r>
                        <a:rPr lang="en-US" sz="1200" dirty="0">
                          <a:latin typeface="Aharoni" panose="02010803020104030203" pitchFamily="2" charset="-79"/>
                          <a:cs typeface="Aharoni" panose="02010803020104030203" pitchFamily="2" charset="-79"/>
                        </a:rPr>
                        <a:t>Guest speaker: </a:t>
                      </a:r>
                    </a:p>
                    <a:p>
                      <a:pPr algn="ctr"/>
                      <a:r>
                        <a:rPr lang="en-US" sz="1200" dirty="0">
                          <a:latin typeface="Aharoni" panose="02010803020104030203" pitchFamily="2" charset="-79"/>
                          <a:cs typeface="Aharoni" panose="02010803020104030203" pitchFamily="2" charset="-79"/>
                        </a:rPr>
                        <a:t>Media and Communication Lecture Series- “Asian Cinema in Hollywood: Assimilation or Grudging Acceptance?”</a:t>
                      </a:r>
                    </a:p>
                  </a:txBody>
                  <a:tcPr>
                    <a:solidFill>
                      <a:schemeClr val="accent6">
                        <a:lumMod val="60000"/>
                        <a:lumOff val="40000"/>
                      </a:schemeClr>
                    </a:solidFill>
                  </a:tcPr>
                </a:tc>
                <a:extLst>
                  <a:ext uri="{0D108BD9-81ED-4DB2-BD59-A6C34878D82A}">
                    <a16:rowId xmlns:a16="http://schemas.microsoft.com/office/drawing/2014/main" val="2992785955"/>
                  </a:ext>
                </a:extLst>
              </a:tr>
              <a:tr h="1500512">
                <a:tc>
                  <a:txBody>
                    <a:bodyPr/>
                    <a:lstStyle/>
                    <a:p>
                      <a:pPr algn="ctr"/>
                      <a:r>
                        <a:rPr lang="en-US" sz="1200" dirty="0">
                          <a:latin typeface="Aharoni" panose="02010803020104030203" pitchFamily="2" charset="-79"/>
                          <a:cs typeface="Aharoni" panose="02010803020104030203" pitchFamily="2" charset="-79"/>
                        </a:rPr>
                        <a:t>Consultation: </a:t>
                      </a:r>
                    </a:p>
                    <a:p>
                      <a:pPr algn="ctr"/>
                      <a:r>
                        <a:rPr lang="en-US" sz="1200" dirty="0">
                          <a:latin typeface="Aharoni" panose="02010803020104030203" pitchFamily="2" charset="-79"/>
                          <a:cs typeface="Aharoni" panose="02010803020104030203" pitchFamily="2" charset="-79"/>
                        </a:rPr>
                        <a:t>Taylor’s University Film Festival </a:t>
                      </a:r>
                      <a:r>
                        <a:rPr lang="en-US" sz="1600" dirty="0">
                          <a:latin typeface="Aharoni" panose="02010803020104030203" pitchFamily="2" charset="-79"/>
                          <a:cs typeface="Aharoni" panose="02010803020104030203" pitchFamily="2" charset="-79"/>
                        </a:rPr>
                        <a:t>2020</a:t>
                      </a:r>
                      <a:endParaRPr lang="en-US" sz="1200" dirty="0">
                        <a:latin typeface="Aharoni" panose="02010803020104030203" pitchFamily="2" charset="-79"/>
                        <a:cs typeface="Aharoni" panose="02010803020104030203" pitchFamily="2" charset="-79"/>
                      </a:endParaRPr>
                    </a:p>
                  </a:txBody>
                  <a:tcPr>
                    <a:solidFill>
                      <a:schemeClr val="accent6">
                        <a:lumMod val="40000"/>
                        <a:lumOff val="60000"/>
                      </a:schemeClr>
                    </a:solidFill>
                  </a:tcPr>
                </a:tc>
                <a:tc>
                  <a:txBody>
                    <a:bodyPr/>
                    <a:lstStyle/>
                    <a:p>
                      <a:pPr algn="ctr"/>
                      <a:r>
                        <a:rPr lang="en-US" sz="1200" dirty="0">
                          <a:latin typeface="Aharoni" panose="02010803020104030203" pitchFamily="2" charset="-79"/>
                          <a:cs typeface="Aharoni" panose="02010803020104030203" pitchFamily="2" charset="-79"/>
                        </a:rPr>
                        <a:t>Discussion: </a:t>
                      </a:r>
                    </a:p>
                    <a:p>
                      <a:pPr algn="ctr"/>
                      <a:r>
                        <a:rPr lang="en-US" sz="1200" dirty="0">
                          <a:latin typeface="Aharoni" panose="02010803020104030203" pitchFamily="2" charset="-79"/>
                          <a:cs typeface="Aharoni" panose="02010803020104030203" pitchFamily="2" charset="-79"/>
                        </a:rPr>
                        <a:t>BMC (Hons) Digital Media Production – areas for improvement </a:t>
                      </a:r>
                    </a:p>
                  </a:txBody>
                  <a:tcPr>
                    <a:solidFill>
                      <a:schemeClr val="accent6">
                        <a:lumMod val="40000"/>
                        <a:lumOff val="60000"/>
                      </a:schemeClr>
                    </a:solidFill>
                  </a:tcPr>
                </a:tc>
                <a:tc>
                  <a:txBody>
                    <a:bodyPr/>
                    <a:lstStyle/>
                    <a:p>
                      <a:pPr algn="ctr"/>
                      <a:r>
                        <a:rPr lang="en-US" sz="1200" dirty="0">
                          <a:latin typeface="Aharoni" panose="02010803020104030203" pitchFamily="2" charset="-79"/>
                          <a:cs typeface="Aharoni" panose="02010803020104030203" pitchFamily="2" charset="-79"/>
                        </a:rPr>
                        <a:t>Discussion: </a:t>
                      </a:r>
                    </a:p>
                    <a:p>
                      <a:pPr algn="ctr"/>
                      <a:r>
                        <a:rPr lang="en-US" sz="1200" dirty="0">
                          <a:latin typeface="Aharoni" panose="02010803020104030203" pitchFamily="2" charset="-79"/>
                          <a:cs typeface="Aharoni" panose="02010803020104030203" pitchFamily="2" charset="-79"/>
                        </a:rPr>
                        <a:t>Proposal for new undergrad &amp; postgrad </a:t>
                      </a:r>
                      <a:r>
                        <a:rPr lang="en-US" sz="1200" dirty="0" err="1">
                          <a:latin typeface="Aharoni" panose="02010803020104030203" pitchFamily="2" charset="-79"/>
                          <a:cs typeface="Aharoni" panose="02010803020104030203" pitchFamily="2" charset="-79"/>
                        </a:rPr>
                        <a:t>programmes</a:t>
                      </a:r>
                      <a:endParaRPr lang="en-US" sz="1200" dirty="0">
                        <a:latin typeface="Aharoni" panose="02010803020104030203" pitchFamily="2" charset="-79"/>
                        <a:cs typeface="Aharoni" panose="02010803020104030203" pitchFamily="2" charset="-79"/>
                      </a:endParaRPr>
                    </a:p>
                  </a:txBody>
                  <a:tcP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latin typeface="Aharoni" panose="02010803020104030203" pitchFamily="2" charset="-79"/>
                          <a:cs typeface="Aharoni" panose="02010803020104030203" pitchFamily="2" charset="-79"/>
                        </a:rPr>
                        <a:t>Research:</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latin typeface="Aharoni" panose="02010803020104030203" pitchFamily="2" charset="-79"/>
                          <a:cs typeface="Aharoni" panose="02010803020104030203" pitchFamily="2" charset="-79"/>
                        </a:rPr>
                        <a:t>Possible collaboration projects with SOMAC lecturers</a:t>
                      </a:r>
                    </a:p>
                    <a:p>
                      <a:pPr algn="ctr"/>
                      <a:endParaRPr lang="en-US" sz="1200" dirty="0">
                        <a:latin typeface="Aharoni" panose="02010803020104030203" pitchFamily="2" charset="-79"/>
                        <a:cs typeface="Aharoni" panose="02010803020104030203" pitchFamily="2" charset="-79"/>
                      </a:endParaRPr>
                    </a:p>
                  </a:txBody>
                  <a:tcPr>
                    <a:solidFill>
                      <a:schemeClr val="accent6">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latin typeface="Aharoni" panose="02010803020104030203" pitchFamily="2" charset="-79"/>
                          <a:cs typeface="Aharoni" panose="02010803020104030203" pitchFamily="2" charset="-79"/>
                        </a:rPr>
                        <a:t>Research:</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latin typeface="Aharoni" panose="02010803020104030203" pitchFamily="2" charset="-79"/>
                          <a:cs typeface="Aharoni" panose="02010803020104030203" pitchFamily="2" charset="-79"/>
                        </a:rPr>
                        <a:t>Possible collaboration projects with SOMAC lecturers</a:t>
                      </a:r>
                    </a:p>
                    <a:p>
                      <a:pPr algn="ctr"/>
                      <a:endParaRPr lang="en-US" sz="1200" dirty="0">
                        <a:latin typeface="Aharoni" panose="02010803020104030203" pitchFamily="2" charset="-79"/>
                        <a:cs typeface="Aharoni" panose="02010803020104030203" pitchFamily="2" charset="-79"/>
                      </a:endParaRPr>
                    </a:p>
                  </a:txBody>
                  <a:tcPr>
                    <a:solidFill>
                      <a:schemeClr val="accent6">
                        <a:lumMod val="40000"/>
                        <a:lumOff val="60000"/>
                      </a:schemeClr>
                    </a:solidFill>
                  </a:tcPr>
                </a:tc>
                <a:extLst>
                  <a:ext uri="{0D108BD9-81ED-4DB2-BD59-A6C34878D82A}">
                    <a16:rowId xmlns:a16="http://schemas.microsoft.com/office/drawing/2014/main" val="653057750"/>
                  </a:ext>
                </a:extLst>
              </a:tr>
            </a:tbl>
          </a:graphicData>
        </a:graphic>
      </p:graphicFrame>
      <p:graphicFrame>
        <p:nvGraphicFramePr>
          <p:cNvPr id="4" name="Table 3">
            <a:extLst>
              <a:ext uri="{FF2B5EF4-FFF2-40B4-BE49-F238E27FC236}">
                <a16:creationId xmlns:a16="http://schemas.microsoft.com/office/drawing/2014/main" id="{A8345104-A9BE-4CBA-9F34-FAD56C69934E}"/>
              </a:ext>
            </a:extLst>
          </p:cNvPr>
          <p:cNvGraphicFramePr>
            <a:graphicFrameLocks noGrp="1"/>
          </p:cNvGraphicFramePr>
          <p:nvPr>
            <p:extLst>
              <p:ext uri="{D42A27DB-BD31-4B8C-83A1-F6EECF244321}">
                <p14:modId xmlns:p14="http://schemas.microsoft.com/office/powerpoint/2010/main" val="645321080"/>
              </p:ext>
            </p:extLst>
          </p:nvPr>
        </p:nvGraphicFramePr>
        <p:xfrm>
          <a:off x="1371600" y="1624981"/>
          <a:ext cx="829340" cy="3967090"/>
        </p:xfrm>
        <a:graphic>
          <a:graphicData uri="http://schemas.openxmlformats.org/drawingml/2006/table">
            <a:tbl>
              <a:tblPr firstRow="1" bandRow="1">
                <a:tableStyleId>{93296810-A885-4BE3-A3E7-6D5BEEA58F35}</a:tableStyleId>
              </a:tblPr>
              <a:tblGrid>
                <a:gridCol w="829340">
                  <a:extLst>
                    <a:ext uri="{9D8B030D-6E8A-4147-A177-3AD203B41FA5}">
                      <a16:colId xmlns:a16="http://schemas.microsoft.com/office/drawing/2014/main" val="3320694027"/>
                    </a:ext>
                  </a:extLst>
                </a:gridCol>
              </a:tblGrid>
              <a:tr h="586430">
                <a:tc>
                  <a:txBody>
                    <a:bodyPr/>
                    <a:lstStyle/>
                    <a:p>
                      <a:pPr algn="ctr"/>
                      <a:r>
                        <a:rPr lang="en-US" sz="1200" dirty="0">
                          <a:latin typeface="Aharoni" panose="02010803020104030203" pitchFamily="2" charset="-79"/>
                          <a:cs typeface="Aharoni" panose="02010803020104030203" pitchFamily="2" charset="-79"/>
                        </a:rPr>
                        <a:t>DAY</a:t>
                      </a:r>
                    </a:p>
                  </a:txBody>
                  <a:tcPr>
                    <a:solidFill>
                      <a:schemeClr val="accent6">
                        <a:lumMod val="75000"/>
                      </a:schemeClr>
                    </a:solidFill>
                  </a:tcPr>
                </a:tc>
                <a:extLst>
                  <a:ext uri="{0D108BD9-81ED-4DB2-BD59-A6C34878D82A}">
                    <a16:rowId xmlns:a16="http://schemas.microsoft.com/office/drawing/2014/main" val="3889245063"/>
                  </a:ext>
                </a:extLst>
              </a:tr>
              <a:tr h="1880148">
                <a:tc>
                  <a:txBody>
                    <a:bodyPr/>
                    <a:lstStyle/>
                    <a:p>
                      <a:pPr algn="ctr"/>
                      <a:r>
                        <a:rPr lang="en-US" sz="1200" dirty="0">
                          <a:latin typeface="Aharoni" panose="02010803020104030203" pitchFamily="2" charset="-79"/>
                          <a:cs typeface="Aharoni" panose="02010803020104030203" pitchFamily="2" charset="-79"/>
                        </a:rPr>
                        <a:t>AM</a:t>
                      </a:r>
                    </a:p>
                  </a:txBody>
                  <a:tcPr>
                    <a:solidFill>
                      <a:schemeClr val="accent6">
                        <a:lumMod val="60000"/>
                        <a:lumOff val="40000"/>
                      </a:schemeClr>
                    </a:solidFill>
                  </a:tcPr>
                </a:tc>
                <a:extLst>
                  <a:ext uri="{0D108BD9-81ED-4DB2-BD59-A6C34878D82A}">
                    <a16:rowId xmlns:a16="http://schemas.microsoft.com/office/drawing/2014/main" val="1224138565"/>
                  </a:ext>
                </a:extLst>
              </a:tr>
              <a:tr h="1500512">
                <a:tc>
                  <a:txBody>
                    <a:bodyPr/>
                    <a:lstStyle/>
                    <a:p>
                      <a:pPr algn="ctr"/>
                      <a:r>
                        <a:rPr lang="en-US" sz="1200" dirty="0">
                          <a:latin typeface="Aharoni" panose="02010803020104030203" pitchFamily="2" charset="-79"/>
                          <a:cs typeface="Aharoni" panose="02010803020104030203" pitchFamily="2" charset="-79"/>
                        </a:rPr>
                        <a:t>PM</a:t>
                      </a:r>
                    </a:p>
                  </a:txBody>
                  <a:tcPr>
                    <a:solidFill>
                      <a:schemeClr val="accent6">
                        <a:lumMod val="40000"/>
                        <a:lumOff val="60000"/>
                      </a:schemeClr>
                    </a:solidFill>
                  </a:tcPr>
                </a:tc>
                <a:extLst>
                  <a:ext uri="{0D108BD9-81ED-4DB2-BD59-A6C34878D82A}">
                    <a16:rowId xmlns:a16="http://schemas.microsoft.com/office/drawing/2014/main" val="1565928098"/>
                  </a:ext>
                </a:extLst>
              </a:tr>
            </a:tbl>
          </a:graphicData>
        </a:graphic>
      </p:graphicFrame>
    </p:spTree>
    <p:extLst>
      <p:ext uri="{BB962C8B-B14F-4D97-AF65-F5344CB8AC3E}">
        <p14:creationId xmlns:p14="http://schemas.microsoft.com/office/powerpoint/2010/main" val="866407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354</TotalTime>
  <Words>326</Words>
  <Application>Microsoft Office PowerPoint</Application>
  <PresentationFormat>Widescreen</PresentationFormat>
  <Paragraphs>50</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Aharoni</vt:lpstr>
      <vt:lpstr>Arial</vt:lpstr>
      <vt:lpstr>Franklin Gothic Book</vt:lpstr>
      <vt:lpstr>Crop</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Sanjit Singh Randhawa</dc:creator>
  <cp:lastModifiedBy>Sanjit Singh Randhawa</cp:lastModifiedBy>
  <cp:revision>31</cp:revision>
  <dcterms:created xsi:type="dcterms:W3CDTF">2020-01-10T02:20:14Z</dcterms:created>
  <dcterms:modified xsi:type="dcterms:W3CDTF">2020-02-28T06:33:23Z</dcterms:modified>
</cp:coreProperties>
</file>